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Bebas Neue"/>
      <p:regular r:id="rId44"/>
    </p:embeddedFont>
    <p:embeddedFont>
      <p:font typeface="Alfa Slab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gr0/GPtb5C+0Ng4q73kLJ87uAu7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dam Tashman"/>
  <p:cmAuthor clrIdx="1" id="1" initials="" lastIdx="1" name="Lillian Jarret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8F5021-4849-462F-AF5A-58425F2C038B}">
  <a:tblStyle styleId="{3B8F5021-4849-462F-AF5A-58425F2C0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BebasNeue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bold.fntdata"/><Relationship Id="rId14" Type="http://schemas.openxmlformats.org/officeDocument/2006/relationships/slide" Target="slides/slide8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1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3T20:22:33.009">
    <p:pos x="6000" y="0"/>
    <p:text>assuming you will describe these, slide looks good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Z215xU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4-23T20:32:18.907">
    <p:pos x="6000" y="0"/>
    <p:text>When I compare Log_Power to Power, these don't make sense to me. What base are you using? Please check the values.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Z215xo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4-24T18:27:45.576">
    <p:pos x="6000" y="0"/>
    <p:text>how are we clarifying that this is on the training data? Just saying it?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dTpRr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cluster.AgglomerativeClustering.html#sklearn.cluster.AgglomerativeClusterin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54c5077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2c54c507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6F8FA"/>
                </a:highlight>
              </a:rPr>
              <a:t>Original title: Developing a path to net zero carbon emissions in Virginia</a:t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6F8FA"/>
                </a:highlight>
              </a:rPr>
              <a:t>Alt title: Predicting Virginia County Suitability for Carbon Dioxide Removal Techniques</a:t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1F2328"/>
                </a:solidFill>
                <a:highlight>
                  <a:srgbClr val="F6F8FA"/>
                </a:highlight>
              </a:rPr>
              <a:t>Developing a path to net zero carbon emissions in Virginia</a:t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1F2328"/>
              </a:solidFill>
              <a:highlight>
                <a:srgbClr val="F6F8FA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e3597c96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e3597c96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63b6de9f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cf63b6de9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Could use a slide explaining the SL approach. What were the predictors? Target variable? What is the rationale for using SL?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these GGR technologies have not been deployed globally and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54c5077cb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c54c5077c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sz="1050">
                <a:solidFill>
                  <a:srgbClr val="2878A2"/>
                </a:solidFill>
                <a:highlight>
                  <a:srgbClr val="FFFFFF"/>
                </a:highlight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AgglomerativeClustering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object performs a hierarchical clustering using a bottom up approach: each observation starts in its own cluster, and clusters are successively merged together. The linkage criteria determines the metric used for the merge strategy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Roboto"/>
              <a:buChar char="●"/>
            </a:pPr>
            <a:r>
              <a:rPr b="1"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Ward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minimizes the sum of squared differences within all clusters. It is a variance-minimizing approach and in this sense is similar to the k-means objective function but tackled with an agglomerative hierarchical approach.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54c5077cb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c54c5077c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discuss how you arrived at clusters based on selected variables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1b112536d66e5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c1b112536d66e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3597c96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3597c96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364d94cd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c9364d94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 from Adam: 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Later you'll report accuracy. Be sure to explain what that means in this case.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predict suitability level for each county and see if it matches the cluster.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county was assigned to the wrong cluster, SL will likely get it wrong. So there can be two sources of error: assigning county to the wrong cluster, and predicting the wrong cluster with SL.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why it is good to check some of the predictions that were incorrect to see where the error is happening.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f63b6de9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cf63b6de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c1b112536d66e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cc1b112536d66e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9f120adc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c9f120ad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f63b6de9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cf63b6de9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Could use a slide explaining the SL approach. What were the predictors? Target variable? What is the rationale for using SL?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these GGR technologies have not been deployed globally and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d071f035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cd071f035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e3597c96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e3597c96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9f120adc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c9f120ad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Assess performance accuracy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e3597c965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ce3597c965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e3597c96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e3597c96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d071f035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d071f035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 - to do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d071f035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d071f03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d071f035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d071f03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d071f035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cd071f035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d071f0354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d071f035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e3597c9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e3597c9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e3597c965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ce3597c96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e3597c965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ce3597c96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e3597c965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ce3597c96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f63b6de9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f63b6de9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f63b6de9f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cf63b6de9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Could use a slide explaining the SL approach. What were the predictors? Target variable? What is the rationale for using SL?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these GGR technologies have not been deployed globally and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9364d94c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9364d94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 of 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temp and precip: NOAA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income: federal reserve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</a:t>
            </a:r>
            <a:r>
              <a:rPr lang="en-US">
                <a:solidFill>
                  <a:schemeClr val="dk1"/>
                </a:solidFill>
              </a:rPr>
              <a:t>dcsi: drought monitor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- forest/agriculture: MRLC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- biomass/water availability/power: UVA EI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54c5077cb_0_12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g2c54c5077cb_0_12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2" name="Google Shape;12;g2c54c5077cb_0_1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2c54c5077cb_0_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2c54c5077cb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54c5077cb_0_118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51" name="Google Shape;51;g2c54c5077cb_0_1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54c5077cb_0_121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2c54c5077cb_0_121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5" name="Google Shape;55;g2c54c5077cb_0_1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54c5077cb_0_1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54c5077cb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c54c5077cb_0_1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g2c54c5077cb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c54c5077cb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c54c5077cb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c54c5077cb_0_9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g2c54c5077cb_0_9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8" name="Google Shape;18;g2c54c5077cb_0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g2c54c5077cb_0_84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g2c54c5077cb_0_84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2" name="Google Shape;22;g2c54c5077cb_0_84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3" name="Google Shape;23;g2c54c5077cb_0_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c54c5077cb_0_89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2c54c5077cb_0_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c54c5077cb_0_9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" name="Google Shape;29;g2c54c5077cb_0_9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g2c54c5077cb_0_9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2c54c5077cb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54c5077cb_0_1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g2c54c5077cb_0_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c54c5077cb_0_104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" name="Google Shape;37;g2c54c5077cb_0_104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g2c54c5077cb_0_1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c54c5077cb_0_108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g2c54c5077cb_0_10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54c5077cb_0_111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g2c54c5077cb_0_11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g2c54c5077cb_0_111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6" name="Google Shape;46;g2c54c5077cb_0_111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g2c54c5077cb_0_11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2c54c5077cb_0_1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c54c5077cb_0_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b="0" i="0" sz="4000" u="none" cap="none" strike="noStrik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g2c54c5077cb_0_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b="0" i="0" sz="2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2c54c5077cb_0_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3.xml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9.jpg"/><Relationship Id="rId6" Type="http://schemas.openxmlformats.org/officeDocument/2006/relationships/image" Target="../media/image6.jpg"/><Relationship Id="rId7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02/2014JD022591" TargetMode="External"/><Relationship Id="rId10" Type="http://schemas.openxmlformats.org/officeDocument/2006/relationships/hyperlink" Target="https://doi.org/10.1088/1748-9326/aaa9c4" TargetMode="Externa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i.org/10.1016/j.egycc.2023.100112" TargetMode="External"/><Relationship Id="rId4" Type="http://schemas.openxmlformats.org/officeDocument/2006/relationships/hyperlink" Target="http://www.virginiaplaces.org/energy/biomass.html" TargetMode="External"/><Relationship Id="rId9" Type="http://schemas.openxmlformats.org/officeDocument/2006/relationships/hyperlink" Target="https://doi.org/10.1038/nclimate2870" TargetMode="External"/><Relationship Id="rId5" Type="http://schemas.openxmlformats.org/officeDocument/2006/relationships/hyperlink" Target="https://doi.org/10.1088/1748-9326/aaeaa2" TargetMode="External"/><Relationship Id="rId6" Type="http://schemas.openxmlformats.org/officeDocument/2006/relationships/hyperlink" Target="https://doi.org/10.1088/1748-9326/aabf9f" TargetMode="External"/><Relationship Id="rId7" Type="http://schemas.openxmlformats.org/officeDocument/2006/relationships/hyperlink" Target="https://doi.org/10.1038/344529a0" TargetMode="External"/><Relationship Id="rId8" Type="http://schemas.openxmlformats.org/officeDocument/2006/relationships/hyperlink" Target="https://doi.org/10.1007/s10584-005-3485-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c54c5077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258"/>
            <a:ext cx="12192000" cy="53994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c54c5077cb_0_0"/>
          <p:cNvSpPr txBox="1"/>
          <p:nvPr>
            <p:ph type="title"/>
          </p:nvPr>
        </p:nvSpPr>
        <p:spPr>
          <a:xfrm>
            <a:off x="648250" y="1279025"/>
            <a:ext cx="105156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500">
                <a:solidFill>
                  <a:schemeClr val="accent5"/>
                </a:solidFill>
                <a:highlight>
                  <a:srgbClr val="FFFFFF"/>
                </a:highlight>
                <a:latin typeface="Bebas Neue"/>
                <a:ea typeface="Bebas Neue"/>
                <a:cs typeface="Bebas Neue"/>
                <a:sym typeface="Bebas Neue"/>
              </a:rPr>
              <a:t>Predicting Virginia County Suitability for Carbon Dioxide Removal Techniques</a:t>
            </a:r>
            <a:endParaRPr sz="4500">
              <a:solidFill>
                <a:schemeClr val="accent5"/>
              </a:solidFill>
              <a:highlight>
                <a:srgbClr val="FFFFFF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" name="Google Shape;70;g2c54c5077cb_0_0"/>
          <p:cNvSpPr txBox="1"/>
          <p:nvPr>
            <p:ph idx="1" type="body"/>
          </p:nvPr>
        </p:nvSpPr>
        <p:spPr>
          <a:xfrm>
            <a:off x="1668000" y="3586650"/>
            <a:ext cx="8704800" cy="4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Grace Davenport, </a:t>
            </a:r>
            <a:r>
              <a:rPr lang="en-US">
                <a:solidFill>
                  <a:srgbClr val="000000"/>
                </a:solidFill>
              </a:rPr>
              <a:t>Rachel Holman, Lillian Jarrett, Hana Nur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g2c54c5077c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2c54c5077cb_0_0"/>
          <p:cNvSpPr txBox="1"/>
          <p:nvPr/>
        </p:nvSpPr>
        <p:spPr>
          <a:xfrm>
            <a:off x="5521200" y="3969650"/>
            <a:ext cx="1373700" cy="3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May 1, 2024</a:t>
            </a:r>
            <a:endParaRPr sz="15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e3597c965_0_210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Unsupervised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f63b6de9f_0_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Un</a:t>
            </a: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Supervised Learning Approach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7" name="Google Shape;147;g2cf63b6de9f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cf63b6de9f_0_26"/>
          <p:cNvSpPr txBox="1"/>
          <p:nvPr>
            <p:ph idx="1" type="body"/>
          </p:nvPr>
        </p:nvSpPr>
        <p:spPr>
          <a:xfrm>
            <a:off x="415600" y="1457050"/>
            <a:ext cx="11360700" cy="4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Why Unsupervised Learning?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We needed a </a:t>
            </a:r>
            <a:r>
              <a:rPr b="1" lang="en-US"/>
              <a:t>labeled dataset</a:t>
            </a:r>
            <a:r>
              <a:rPr lang="en-US"/>
              <a:t> to train predictive models with, but such labels were not available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By </a:t>
            </a:r>
            <a:r>
              <a:rPr lang="en-US" sz="2400"/>
              <a:t>utilizing unsupervised hierarchical clustering, we could generate clusters for our preprocessed data to label manually based on our research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goal was to derive </a:t>
            </a:r>
            <a:r>
              <a:rPr b="1" lang="en-US"/>
              <a:t>the output: </a:t>
            </a:r>
            <a:r>
              <a:rPr lang="en-US" sz="2400"/>
              <a:t>deployment suitability for the 3 </a:t>
            </a:r>
            <a:r>
              <a:rPr lang="en-US"/>
              <a:t>CD</a:t>
            </a:r>
            <a:r>
              <a:rPr lang="en-US" sz="2400"/>
              <a:t>R techniques for each county in the training set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Unsupervised ML allowed us to identify</a:t>
            </a:r>
            <a:r>
              <a:rPr b="1" lang="en-US"/>
              <a:t> patterns and similarities</a:t>
            </a:r>
            <a:r>
              <a:rPr lang="en-US"/>
              <a:t> across VA counties without setting human-defined cut-off levels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54c5077cb_0_150"/>
          <p:cNvSpPr txBox="1"/>
          <p:nvPr>
            <p:ph type="title"/>
          </p:nvPr>
        </p:nvSpPr>
        <p:spPr>
          <a:xfrm>
            <a:off x="415600" y="593379"/>
            <a:ext cx="113607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Unsupervised Learning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2020"/>
              <a:buNone/>
            </a:pPr>
            <a:r>
              <a:rPr lang="en-US" sz="2200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Referencing AsIBOR Et Al. 2023</a:t>
            </a:r>
            <a:endParaRPr sz="2200"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g2c54c5077cb_0_150"/>
          <p:cNvSpPr txBox="1"/>
          <p:nvPr>
            <p:ph idx="1" type="body"/>
          </p:nvPr>
        </p:nvSpPr>
        <p:spPr>
          <a:xfrm>
            <a:off x="415600" y="1731024"/>
            <a:ext cx="11360700" cy="5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Agglomerative Clustering </a:t>
            </a:r>
            <a:r>
              <a:rPr lang="en-US" sz="2200"/>
              <a:t>was used to recursively merge counties together to</a:t>
            </a:r>
            <a:r>
              <a:rPr b="1" lang="en-US" sz="2200"/>
              <a:t> minimize the sum of squared differences </a:t>
            </a:r>
            <a:r>
              <a:rPr lang="en-US" sz="2200"/>
              <a:t>within all clusters of counties. Utilized </a:t>
            </a:r>
            <a:r>
              <a:rPr b="1" lang="en-US" sz="2200"/>
              <a:t>euclidean distance</a:t>
            </a:r>
            <a:r>
              <a:rPr lang="en-US" sz="2200"/>
              <a:t> metric to compare variables </a:t>
            </a:r>
            <a:r>
              <a:rPr lang="en-US" sz="2200"/>
              <a:t>necessary</a:t>
            </a:r>
            <a:r>
              <a:rPr lang="en-US" sz="2200"/>
              <a:t> for each CDR strategy as listed below.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Reforestation:</a:t>
            </a:r>
            <a:r>
              <a:rPr lang="en-US" sz="2200"/>
              <a:t> Temperature, Precipitation, Forest Land, Water Availability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Enhanced Weathering (EW):</a:t>
            </a:r>
            <a:r>
              <a:rPr lang="en-US" sz="2200"/>
              <a:t> Energy, Income, </a:t>
            </a:r>
            <a:r>
              <a:rPr lang="en-US" sz="2200"/>
              <a:t>Temperature</a:t>
            </a:r>
            <a:r>
              <a:rPr lang="en-US" sz="2200"/>
              <a:t>, </a:t>
            </a:r>
            <a:r>
              <a:rPr lang="en-US" sz="2200"/>
              <a:t>Precipitation</a:t>
            </a:r>
            <a:r>
              <a:rPr lang="en-US" sz="2200"/>
              <a:t>, Agriculture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Biochar:</a:t>
            </a:r>
            <a:r>
              <a:rPr lang="en-US" sz="2200"/>
              <a:t> Biomass Availability, Temperature, </a:t>
            </a:r>
            <a:r>
              <a:rPr lang="en-US" sz="2200"/>
              <a:t>Precipitation</a:t>
            </a:r>
            <a:r>
              <a:rPr lang="en-US" sz="2200"/>
              <a:t>, Income, Agriculture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Four </a:t>
            </a:r>
            <a:r>
              <a:rPr lang="en-US" sz="2200"/>
              <a:t>labeled </a:t>
            </a:r>
            <a:r>
              <a:rPr lang="en-US" sz="2200"/>
              <a:t>clusters</a:t>
            </a:r>
            <a:r>
              <a:rPr lang="en-US" sz="2200"/>
              <a:t>: </a:t>
            </a:r>
            <a:r>
              <a:rPr b="1" i="1" lang="en-US" sz="2200">
                <a:solidFill>
                  <a:schemeClr val="accent3"/>
                </a:solidFill>
              </a:rPr>
              <a:t>highly suitable, suitable, possible, </a:t>
            </a:r>
            <a:r>
              <a:rPr lang="en-US" sz="2200">
                <a:solidFill>
                  <a:schemeClr val="accent3"/>
                </a:solidFill>
              </a:rPr>
              <a:t>and</a:t>
            </a:r>
            <a:r>
              <a:rPr b="1" i="1" lang="en-US" sz="2200">
                <a:solidFill>
                  <a:schemeClr val="accent3"/>
                </a:solidFill>
              </a:rPr>
              <a:t> unsuitable</a:t>
            </a:r>
            <a:endParaRPr b="1" i="1" sz="22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2c54c5077cb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54c5077cb_0_145"/>
          <p:cNvSpPr txBox="1"/>
          <p:nvPr/>
        </p:nvSpPr>
        <p:spPr>
          <a:xfrm>
            <a:off x="5110775" y="6436700"/>
            <a:ext cx="6891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  <a:r>
              <a:rPr 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highlighted columns represent variables used for labeling clusters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g2c54c5077cb_0_145"/>
          <p:cNvSpPr txBox="1"/>
          <p:nvPr>
            <p:ph type="title"/>
          </p:nvPr>
        </p:nvSpPr>
        <p:spPr>
          <a:xfrm>
            <a:off x="415600" y="3647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Suitability Clusters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" name="Google Shape;162;g2c54c5077cb_0_145"/>
          <p:cNvSpPr txBox="1"/>
          <p:nvPr>
            <p:ph idx="1" type="body"/>
          </p:nvPr>
        </p:nvSpPr>
        <p:spPr>
          <a:xfrm>
            <a:off x="345275" y="913225"/>
            <a:ext cx="3744000" cy="539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Reforestation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0: </a:t>
            </a:r>
            <a:r>
              <a:rPr b="1" lang="en-US" sz="2000"/>
              <a:t>Suitable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1: </a:t>
            </a:r>
            <a:r>
              <a:rPr b="1" lang="en-US" sz="2000"/>
              <a:t>Possible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2: </a:t>
            </a:r>
            <a:r>
              <a:rPr b="1" lang="en-US" sz="2000"/>
              <a:t>Highly Suitable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3: </a:t>
            </a:r>
            <a:r>
              <a:rPr b="1" lang="en-US" sz="2000"/>
              <a:t>Unsuitable</a:t>
            </a:r>
            <a:endParaRPr b="1" sz="2000"/>
          </a:p>
        </p:txBody>
      </p:sp>
      <p:sp>
        <p:nvSpPr>
          <p:cNvPr id="163" name="Google Shape;163;g2c54c5077cb_0_145"/>
          <p:cNvSpPr txBox="1"/>
          <p:nvPr>
            <p:ph idx="1" type="body"/>
          </p:nvPr>
        </p:nvSpPr>
        <p:spPr>
          <a:xfrm>
            <a:off x="4224000" y="976300"/>
            <a:ext cx="3744000" cy="539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Enhanced Weathering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0: </a:t>
            </a:r>
            <a:r>
              <a:rPr b="1" lang="en-US" sz="2000"/>
              <a:t>Highly Suitable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1: </a:t>
            </a:r>
            <a:r>
              <a:rPr b="1" lang="en-US" sz="2000"/>
              <a:t>Suitable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2: </a:t>
            </a:r>
            <a:r>
              <a:rPr b="1" lang="en-US" sz="2000"/>
              <a:t>Unsuitable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3: </a:t>
            </a:r>
            <a:r>
              <a:rPr b="1" lang="en-US" sz="2000"/>
              <a:t>Possible</a:t>
            </a:r>
            <a:endParaRPr b="1" sz="2000"/>
          </a:p>
        </p:txBody>
      </p:sp>
      <p:pic>
        <p:nvPicPr>
          <p:cNvPr id="164" name="Google Shape;164;g2c54c5077cb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75" y="1572200"/>
            <a:ext cx="3643799" cy="30712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g2c54c5077cb_0_145"/>
          <p:cNvSpPr txBox="1"/>
          <p:nvPr>
            <p:ph idx="1" type="body"/>
          </p:nvPr>
        </p:nvSpPr>
        <p:spPr>
          <a:xfrm>
            <a:off x="8102725" y="976300"/>
            <a:ext cx="3744000" cy="539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Biochar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0: </a:t>
            </a:r>
            <a:r>
              <a:rPr b="1" lang="en-US" sz="2000"/>
              <a:t>Highly Suitable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1: </a:t>
            </a:r>
            <a:r>
              <a:rPr b="1" lang="en-US" sz="2000"/>
              <a:t>Possible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2: </a:t>
            </a:r>
            <a:r>
              <a:rPr b="1" lang="en-US" sz="2000"/>
              <a:t>Unsuitable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3: </a:t>
            </a:r>
            <a:r>
              <a:rPr b="1" lang="en-US" sz="2000"/>
              <a:t>Suitable</a:t>
            </a:r>
            <a:endParaRPr b="1" sz="2000"/>
          </a:p>
        </p:txBody>
      </p:sp>
      <p:pic>
        <p:nvPicPr>
          <p:cNvPr id="166" name="Google Shape;166;g2c54c5077cb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100" y="1587575"/>
            <a:ext cx="3643801" cy="3040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g2c54c5077cb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2825" y="1582163"/>
            <a:ext cx="3643801" cy="30513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g2c54c5077cb_0_145"/>
          <p:cNvSpPr/>
          <p:nvPr/>
        </p:nvSpPr>
        <p:spPr>
          <a:xfrm>
            <a:off x="2380200" y="1494575"/>
            <a:ext cx="224700" cy="30405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g2c54c5077cb_0_145"/>
          <p:cNvSpPr/>
          <p:nvPr/>
        </p:nvSpPr>
        <p:spPr>
          <a:xfrm>
            <a:off x="3602925" y="1494575"/>
            <a:ext cx="224700" cy="30714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g2c54c5077cb_0_145"/>
          <p:cNvSpPr/>
          <p:nvPr/>
        </p:nvSpPr>
        <p:spPr>
          <a:xfrm>
            <a:off x="1005975" y="1494625"/>
            <a:ext cx="1374300" cy="28938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g2c54c5077cb_0_145"/>
          <p:cNvSpPr/>
          <p:nvPr/>
        </p:nvSpPr>
        <p:spPr>
          <a:xfrm>
            <a:off x="7693200" y="1494575"/>
            <a:ext cx="170100" cy="30714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2c54c5077cb_0_145"/>
          <p:cNvSpPr/>
          <p:nvPr/>
        </p:nvSpPr>
        <p:spPr>
          <a:xfrm>
            <a:off x="6821825" y="1494575"/>
            <a:ext cx="170100" cy="29466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g2c54c5077cb_0_145"/>
          <p:cNvSpPr/>
          <p:nvPr/>
        </p:nvSpPr>
        <p:spPr>
          <a:xfrm>
            <a:off x="4488700" y="1494575"/>
            <a:ext cx="224700" cy="30405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g2c54c5077cb_0_145"/>
          <p:cNvSpPr/>
          <p:nvPr/>
        </p:nvSpPr>
        <p:spPr>
          <a:xfrm>
            <a:off x="6472100" y="1494575"/>
            <a:ext cx="170100" cy="30714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g2c54c5077cb_0_145"/>
          <p:cNvSpPr/>
          <p:nvPr/>
        </p:nvSpPr>
        <p:spPr>
          <a:xfrm>
            <a:off x="4905600" y="1494575"/>
            <a:ext cx="1374300" cy="28938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g2c54c5077cb_0_145"/>
          <p:cNvSpPr/>
          <p:nvPr/>
        </p:nvSpPr>
        <p:spPr>
          <a:xfrm>
            <a:off x="11208850" y="1494575"/>
            <a:ext cx="170100" cy="30405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g2c54c5077cb_0_145"/>
          <p:cNvSpPr/>
          <p:nvPr/>
        </p:nvSpPr>
        <p:spPr>
          <a:xfrm>
            <a:off x="10509400" y="1494575"/>
            <a:ext cx="170100" cy="30405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g2c54c5077cb_0_145"/>
          <p:cNvSpPr/>
          <p:nvPr/>
        </p:nvSpPr>
        <p:spPr>
          <a:xfrm>
            <a:off x="8400900" y="1494575"/>
            <a:ext cx="170100" cy="30405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g2c54c5077cb_0_145"/>
          <p:cNvSpPr/>
          <p:nvPr/>
        </p:nvSpPr>
        <p:spPr>
          <a:xfrm>
            <a:off x="10329700" y="1494575"/>
            <a:ext cx="170100" cy="30714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g2c54c5077cb_0_145"/>
          <p:cNvSpPr/>
          <p:nvPr/>
        </p:nvSpPr>
        <p:spPr>
          <a:xfrm>
            <a:off x="8763200" y="1494575"/>
            <a:ext cx="1374300" cy="28938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" name="Google Shape;181;g2c54c5077cb_0_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c54c5077cb_0_145"/>
          <p:cNvSpPr/>
          <p:nvPr/>
        </p:nvSpPr>
        <p:spPr>
          <a:xfrm>
            <a:off x="5110775" y="6510200"/>
            <a:ext cx="6806400" cy="276000"/>
          </a:xfrm>
          <a:prstGeom prst="rect">
            <a:avLst/>
          </a:prstGeom>
          <a:solidFill>
            <a:srgbClr val="00FF06">
              <a:alpha val="14380"/>
            </a:srgbClr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c1b112536d66e5_52"/>
          <p:cNvSpPr txBox="1"/>
          <p:nvPr>
            <p:ph type="title"/>
          </p:nvPr>
        </p:nvSpPr>
        <p:spPr>
          <a:xfrm>
            <a:off x="7747675" y="1349157"/>
            <a:ext cx="3633900" cy="248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Suitability 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Clusters 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(Spatially)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8" name="Google Shape;188;gcc1b112536d66e5_52"/>
          <p:cNvPicPr preferRelativeResize="0"/>
          <p:nvPr/>
        </p:nvPicPr>
        <p:blipFill rotWithShape="1">
          <a:blip r:embed="rId3">
            <a:alphaModFix/>
          </a:blip>
          <a:srcRect b="10957" l="0" r="0" t="20642"/>
          <a:stretch/>
        </p:blipFill>
        <p:spPr>
          <a:xfrm>
            <a:off x="2917675" y="219850"/>
            <a:ext cx="4205623" cy="1995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gcc1b112536d66e5_52"/>
          <p:cNvGrpSpPr/>
          <p:nvPr/>
        </p:nvGrpSpPr>
        <p:grpSpPr>
          <a:xfrm>
            <a:off x="7923948" y="4093125"/>
            <a:ext cx="1763613" cy="1405800"/>
            <a:chOff x="415600" y="4864050"/>
            <a:chExt cx="1763613" cy="1405800"/>
          </a:xfrm>
        </p:grpSpPr>
        <p:sp>
          <p:nvSpPr>
            <p:cNvPr id="190" name="Google Shape;190;gcc1b112536d66e5_52"/>
            <p:cNvSpPr/>
            <p:nvPr/>
          </p:nvSpPr>
          <p:spPr>
            <a:xfrm>
              <a:off x="415600" y="5016450"/>
              <a:ext cx="177300" cy="177000"/>
            </a:xfrm>
            <a:prstGeom prst="rect">
              <a:avLst/>
            </a:prstGeom>
            <a:solidFill>
              <a:srgbClr val="6794B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1" name="Google Shape;191;gcc1b112536d66e5_52"/>
            <p:cNvSpPr/>
            <p:nvPr/>
          </p:nvSpPr>
          <p:spPr>
            <a:xfrm>
              <a:off x="415600" y="5247450"/>
              <a:ext cx="177300" cy="177000"/>
            </a:xfrm>
            <a:prstGeom prst="rect">
              <a:avLst/>
            </a:prstGeom>
            <a:solidFill>
              <a:srgbClr val="81C7C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2" name="Google Shape;192;gcc1b112536d66e5_52"/>
            <p:cNvSpPr txBox="1"/>
            <p:nvPr/>
          </p:nvSpPr>
          <p:spPr>
            <a:xfrm>
              <a:off x="699313" y="4864050"/>
              <a:ext cx="1479900" cy="14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Highly </a:t>
              </a:r>
              <a:r>
                <a:rPr lang="en-US" sz="15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Suitable</a:t>
              </a:r>
              <a:endPara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Suitable</a:t>
              </a:r>
              <a:endPara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Possible</a:t>
              </a:r>
              <a:endPara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Unsuitable</a:t>
              </a:r>
              <a:endPara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3" name="Google Shape;193;gcc1b112536d66e5_52"/>
            <p:cNvSpPr/>
            <p:nvPr/>
          </p:nvSpPr>
          <p:spPr>
            <a:xfrm>
              <a:off x="415600" y="5478450"/>
              <a:ext cx="177300" cy="177000"/>
            </a:xfrm>
            <a:prstGeom prst="rect">
              <a:avLst/>
            </a:prstGeom>
            <a:solidFill>
              <a:srgbClr val="FF9F4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4" name="Google Shape;194;gcc1b112536d66e5_52"/>
            <p:cNvSpPr/>
            <p:nvPr/>
          </p:nvSpPr>
          <p:spPr>
            <a:xfrm>
              <a:off x="415600" y="5727850"/>
              <a:ext cx="177300" cy="177000"/>
            </a:xfrm>
            <a:prstGeom prst="rect">
              <a:avLst/>
            </a:prstGeom>
            <a:solidFill>
              <a:srgbClr val="F8707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95" name="Google Shape;195;gcc1b112536d66e5_52"/>
          <p:cNvPicPr preferRelativeResize="0"/>
          <p:nvPr/>
        </p:nvPicPr>
        <p:blipFill rotWithShape="1">
          <a:blip r:embed="rId4">
            <a:alphaModFix/>
          </a:blip>
          <a:srcRect b="12352" l="0" r="0" t="19247"/>
          <a:stretch/>
        </p:blipFill>
        <p:spPr>
          <a:xfrm>
            <a:off x="2917675" y="2361675"/>
            <a:ext cx="4205623" cy="19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cc1b112536d66e5_52"/>
          <p:cNvPicPr preferRelativeResize="0"/>
          <p:nvPr/>
        </p:nvPicPr>
        <p:blipFill rotWithShape="1">
          <a:blip r:embed="rId5">
            <a:alphaModFix/>
          </a:blip>
          <a:srcRect b="12476" l="0" r="0" t="19124"/>
          <a:stretch/>
        </p:blipFill>
        <p:spPr>
          <a:xfrm>
            <a:off x="2917675" y="4642888"/>
            <a:ext cx="4205623" cy="19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cc1b112536d66e5_52"/>
          <p:cNvSpPr txBox="1"/>
          <p:nvPr/>
        </p:nvSpPr>
        <p:spPr>
          <a:xfrm>
            <a:off x="1656125" y="3094988"/>
            <a:ext cx="1493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EW: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gcc1b112536d66e5_52"/>
          <p:cNvSpPr txBox="1"/>
          <p:nvPr/>
        </p:nvSpPr>
        <p:spPr>
          <a:xfrm>
            <a:off x="1424575" y="5498913"/>
            <a:ext cx="1493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Biochar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gcc1b112536d66e5_52"/>
          <p:cNvSpPr txBox="1"/>
          <p:nvPr/>
        </p:nvSpPr>
        <p:spPr>
          <a:xfrm>
            <a:off x="810425" y="953175"/>
            <a:ext cx="2071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Reforestation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gcc1b112536d66e5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e3597c965_0_273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Supervised Learning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9364d94cd_0_3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Train/Test/Validate Split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1" name="Google Shape;211;g2c9364d94cd_0_37"/>
          <p:cNvSpPr txBox="1"/>
          <p:nvPr>
            <p:ph idx="1" type="body"/>
          </p:nvPr>
        </p:nvSpPr>
        <p:spPr>
          <a:xfrm>
            <a:off x="415600" y="3024800"/>
            <a:ext cx="3744000" cy="318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Reforestation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Cluster Distribution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c9364d94cd_0_37"/>
          <p:cNvSpPr txBox="1"/>
          <p:nvPr>
            <p:ph idx="1" type="body"/>
          </p:nvPr>
        </p:nvSpPr>
        <p:spPr>
          <a:xfrm>
            <a:off x="4294325" y="3024800"/>
            <a:ext cx="3744000" cy="318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Enhanced Weathering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Cluster Distribution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3" name="Google Shape;213;g2c9364d94cd_0_37"/>
          <p:cNvSpPr txBox="1"/>
          <p:nvPr>
            <p:ph idx="1" type="body"/>
          </p:nvPr>
        </p:nvSpPr>
        <p:spPr>
          <a:xfrm>
            <a:off x="8173050" y="3024675"/>
            <a:ext cx="3744000" cy="318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Biochar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Cluster Distribution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4" name="Google Shape;214;g2c9364d94cd_0_37"/>
          <p:cNvSpPr txBox="1"/>
          <p:nvPr>
            <p:ph idx="1" type="body"/>
          </p:nvPr>
        </p:nvSpPr>
        <p:spPr>
          <a:xfrm>
            <a:off x="550325" y="1356863"/>
            <a:ext cx="10806300" cy="16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Validation: </a:t>
            </a:r>
            <a:r>
              <a:rPr lang="en-US"/>
              <a:t>6 counties of interest (withheld from clustering and modeling)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Train: </a:t>
            </a:r>
            <a:r>
              <a:rPr lang="en-US"/>
              <a:t>67 counties (80% of data apart from validation)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Test: </a:t>
            </a:r>
            <a:r>
              <a:rPr lang="en-US"/>
              <a:t>17 counties (20% of data apart from validation)</a:t>
            </a:r>
            <a:endParaRPr/>
          </a:p>
        </p:txBody>
      </p:sp>
      <p:graphicFrame>
        <p:nvGraphicFramePr>
          <p:cNvPr id="215" name="Google Shape;215;g2c9364d94cd_0_37"/>
          <p:cNvGraphicFramePr/>
          <p:nvPr/>
        </p:nvGraphicFramePr>
        <p:xfrm>
          <a:off x="713375" y="408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{3B8F5021-4849-462F-AF5A-58425F2C038B}</a:tableStyleId>
              </a:tblPr>
              <a:tblGrid>
                <a:gridCol w="1486575"/>
                <a:gridCol w="865500"/>
                <a:gridCol w="759825"/>
              </a:tblGrid>
              <a:tr h="44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Highly 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Possible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6" name="Google Shape;216;g2c9364d94cd_0_37"/>
          <p:cNvGraphicFramePr/>
          <p:nvPr/>
        </p:nvGraphicFramePr>
        <p:xfrm>
          <a:off x="4610375" y="408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{3B8F5021-4849-462F-AF5A-58425F2C038B}</a:tableStyleId>
              </a:tblPr>
              <a:tblGrid>
                <a:gridCol w="1486575"/>
                <a:gridCol w="865500"/>
                <a:gridCol w="759825"/>
              </a:tblGrid>
              <a:tr h="44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Highly 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Possible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7" name="Google Shape;217;g2c9364d94cd_0_37"/>
          <p:cNvGraphicFramePr/>
          <p:nvPr/>
        </p:nvGraphicFramePr>
        <p:xfrm>
          <a:off x="8507375" y="408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{3B8F5021-4849-462F-AF5A-58425F2C038B}</a:tableStyleId>
              </a:tblPr>
              <a:tblGrid>
                <a:gridCol w="1486575"/>
                <a:gridCol w="865500"/>
                <a:gridCol w="759825"/>
              </a:tblGrid>
              <a:tr h="44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Highly 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Possible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Unsuitable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8" name="Google Shape;218;g2c9364d94c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f63b6de9f_0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Supervised Learning (SL) Approach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24" name="Google Shape;224;g2cf63b6de9f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cf63b6de9f_0_7"/>
          <p:cNvSpPr txBox="1"/>
          <p:nvPr>
            <p:ph idx="1" type="body"/>
          </p:nvPr>
        </p:nvSpPr>
        <p:spPr>
          <a:xfrm>
            <a:off x="415600" y="1356874"/>
            <a:ext cx="11360700" cy="5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We chose to use SL to assess the suitability of the CDR methods without human bias.</a:t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Similarly to our clustering approach, we generated SL models using the variables necessary </a:t>
            </a:r>
            <a:r>
              <a:rPr lang="en-US" sz="2200"/>
              <a:t>for each CDR method as the predictors. This avoids overfitting and proved to be more accurate than using all our variables as predictors.</a:t>
            </a:r>
            <a:r>
              <a:rPr lang="en-US" sz="2200"/>
              <a:t> 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Reforestation:</a:t>
            </a:r>
            <a:r>
              <a:rPr lang="en-US" sz="2200"/>
              <a:t> Temperature, Precipitation, Forest Land, Water Availability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Enhanced Weathering (EW):</a:t>
            </a:r>
            <a:r>
              <a:rPr lang="en-US" sz="2200"/>
              <a:t> Energy, Income, Temperature, Precipitation, Agriculture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Biochar:</a:t>
            </a:r>
            <a:r>
              <a:rPr lang="en-US" sz="2200"/>
              <a:t> Biomass Availability, Temperature, Precipitation, Income, Agriculture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Target variable:</a:t>
            </a:r>
            <a:r>
              <a:rPr lang="en-US" sz="2200"/>
              <a:t> Suitability level generated previously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c1b112536d66e5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SL Model accuracies (Percent of correctly classified Counties)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1" name="Google Shape;231;gcc1b112536d66e5_7"/>
          <p:cNvSpPr txBox="1"/>
          <p:nvPr>
            <p:ph idx="1" type="body"/>
          </p:nvPr>
        </p:nvSpPr>
        <p:spPr>
          <a:xfrm>
            <a:off x="415575" y="1635275"/>
            <a:ext cx="3603300" cy="4523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Reforestation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Random Forest: </a:t>
            </a:r>
            <a:r>
              <a:rPr lang="en-US">
                <a:solidFill>
                  <a:srgbClr val="000000"/>
                </a:solidFill>
              </a:rPr>
              <a:t>		 0.882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Logistic Regression: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0.941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Decision Tree: </a:t>
            </a:r>
            <a:r>
              <a:rPr lang="en-US">
                <a:solidFill>
                  <a:srgbClr val="000000"/>
                </a:solidFill>
              </a:rPr>
              <a:t>		 0.882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KNN: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		 0.941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Naive Bayes:</a:t>
            </a:r>
            <a:r>
              <a:rPr lang="en-US">
                <a:solidFill>
                  <a:srgbClr val="000000"/>
                </a:solidFill>
              </a:rPr>
              <a:t> 		 0.647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Gradient Boost:</a:t>
            </a:r>
            <a:r>
              <a:rPr lang="en-US">
                <a:solidFill>
                  <a:srgbClr val="000000"/>
                </a:solidFill>
              </a:rPr>
              <a:t> 		 0.882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MLPClassifier: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 0.941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ANN:</a:t>
            </a:r>
            <a:r>
              <a:rPr lang="en-US">
                <a:solidFill>
                  <a:srgbClr val="000000"/>
                </a:solidFill>
              </a:rPr>
              <a:t> 				 0.882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2" name="Google Shape;232;gcc1b112536d66e5_7"/>
          <p:cNvSpPr txBox="1"/>
          <p:nvPr>
            <p:ph idx="1" type="body"/>
          </p:nvPr>
        </p:nvSpPr>
        <p:spPr>
          <a:xfrm>
            <a:off x="4294300" y="1635200"/>
            <a:ext cx="3603300" cy="4523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Enhanced Weathering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Random Forest: 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Logistic Regression: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Decision Tree: </a:t>
            </a:r>
            <a:r>
              <a:rPr lang="en-US">
                <a:solidFill>
                  <a:srgbClr val="000000"/>
                </a:solidFill>
              </a:rPr>
              <a:t>		 0.882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KNN: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Naive Bayes:</a:t>
            </a:r>
            <a:r>
              <a:rPr lang="en-US">
                <a:solidFill>
                  <a:srgbClr val="000000"/>
                </a:solidFill>
              </a:rPr>
              <a:t> 		 0.588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Gradient Boost:</a:t>
            </a:r>
            <a:r>
              <a:rPr lang="en-US">
                <a:solidFill>
                  <a:srgbClr val="000000"/>
                </a:solidFill>
              </a:rPr>
              <a:t> 		 0.882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MLPClassifier:</a:t>
            </a:r>
            <a:r>
              <a:rPr lang="en-US">
                <a:solidFill>
                  <a:srgbClr val="000000"/>
                </a:solidFill>
              </a:rPr>
              <a:t> 		 0.941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ANN:</a:t>
            </a:r>
            <a:r>
              <a:rPr lang="en-US">
                <a:solidFill>
                  <a:srgbClr val="000000"/>
                </a:solidFill>
              </a:rPr>
              <a:t> 				 0.941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3" name="Google Shape;233;gcc1b112536d66e5_7"/>
          <p:cNvSpPr txBox="1"/>
          <p:nvPr>
            <p:ph idx="1" type="body"/>
          </p:nvPr>
        </p:nvSpPr>
        <p:spPr>
          <a:xfrm>
            <a:off x="8173025" y="1635200"/>
            <a:ext cx="3603300" cy="4523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Biochar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Random Forest: 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Logistic Regression:</a:t>
            </a:r>
            <a:r>
              <a:rPr lang="en-US">
                <a:solidFill>
                  <a:srgbClr val="000000"/>
                </a:solidFill>
              </a:rPr>
              <a:t>  0.941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Decision Tree: </a:t>
            </a:r>
            <a:r>
              <a:rPr lang="en-US">
                <a:solidFill>
                  <a:srgbClr val="000000"/>
                </a:solidFill>
              </a:rPr>
              <a:t>		 0.824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KNN: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Naive Bayes:</a:t>
            </a:r>
            <a:r>
              <a:rPr lang="en-US">
                <a:solidFill>
                  <a:srgbClr val="000000"/>
                </a:solidFill>
              </a:rPr>
              <a:t> 		 0.294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Gradient Boost: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D9EAD3"/>
                </a:highlight>
              </a:rPr>
              <a:t>MLPClassifier:</a:t>
            </a:r>
            <a:r>
              <a:rPr lang="en-US">
                <a:solidFill>
                  <a:srgbClr val="000000"/>
                </a:solidFill>
                <a:highlight>
                  <a:srgbClr val="D9EAD3"/>
                </a:highlight>
              </a:rPr>
              <a:t> 		 1.0</a:t>
            </a:r>
            <a:endParaRPr>
              <a:solidFill>
                <a:srgbClr val="000000"/>
              </a:solidFill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ANN:</a:t>
            </a:r>
            <a:r>
              <a:rPr lang="en-US">
                <a:solidFill>
                  <a:srgbClr val="000000"/>
                </a:solidFill>
              </a:rPr>
              <a:t> 				 0.882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4" name="Google Shape;234;gcc1b112536d66e5_7"/>
          <p:cNvSpPr txBox="1"/>
          <p:nvPr/>
        </p:nvSpPr>
        <p:spPr>
          <a:xfrm>
            <a:off x="6762225" y="6436700"/>
            <a:ext cx="5169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highlight>
                  <a:srgbClr val="D9EAD3"/>
                </a:highlight>
                <a:latin typeface="Proxima Nova"/>
                <a:ea typeface="Proxima Nova"/>
                <a:cs typeface="Proxima Nova"/>
                <a:sym typeface="Proxima Nova"/>
              </a:rPr>
              <a:t>*best models per technique measured on test set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gcc1b112536d66e5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9f120adc2_0_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Supervised Ml Accuracies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1" name="Google Shape;241;g2c9f120adc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c9f120adc2_0_18"/>
          <p:cNvSpPr txBox="1"/>
          <p:nvPr/>
        </p:nvSpPr>
        <p:spPr>
          <a:xfrm>
            <a:off x="6382075" y="6436700"/>
            <a:ext cx="555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*percent of correctly classified counties in the test set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g2c9f120adc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937" y="1287800"/>
            <a:ext cx="10126025" cy="50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f63b6de9f_1_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8" name="Google Shape;78;g2cf63b6de9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2cf63b6de9f_1_5"/>
          <p:cNvSpPr txBox="1"/>
          <p:nvPr/>
        </p:nvSpPr>
        <p:spPr>
          <a:xfrm>
            <a:off x="694900" y="1967013"/>
            <a:ext cx="2099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1.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5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0" name="Google Shape;80;g2cf63b6de9f_1_5"/>
          <p:cNvSpPr txBox="1"/>
          <p:nvPr/>
        </p:nvSpPr>
        <p:spPr>
          <a:xfrm>
            <a:off x="2115825" y="3640413"/>
            <a:ext cx="2099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2</a:t>
            </a: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5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1" name="Google Shape;81;g2cf63b6de9f_1_5"/>
          <p:cNvSpPr txBox="1"/>
          <p:nvPr/>
        </p:nvSpPr>
        <p:spPr>
          <a:xfrm>
            <a:off x="3748200" y="1967013"/>
            <a:ext cx="22701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3</a:t>
            </a: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 Learning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g2cf63b6de9f_1_5"/>
          <p:cNvSpPr txBox="1"/>
          <p:nvPr/>
        </p:nvSpPr>
        <p:spPr>
          <a:xfrm>
            <a:off x="5756700" y="3640413"/>
            <a:ext cx="2099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4</a:t>
            </a: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 Learning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g2cf63b6de9f_1_5"/>
          <p:cNvSpPr txBox="1"/>
          <p:nvPr/>
        </p:nvSpPr>
        <p:spPr>
          <a:xfrm>
            <a:off x="7415525" y="2055888"/>
            <a:ext cx="22701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5</a:t>
            </a: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Case Study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g2cf63b6de9f_1_5"/>
          <p:cNvSpPr txBox="1"/>
          <p:nvPr/>
        </p:nvSpPr>
        <p:spPr>
          <a:xfrm>
            <a:off x="9397575" y="3640413"/>
            <a:ext cx="2099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6</a:t>
            </a:r>
            <a:r>
              <a:rPr lang="en-US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.</a:t>
            </a:r>
            <a:endParaRPr sz="72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d071f0354_0_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Variable Importance by CO2 removal Technique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9" name="Google Shape;249;g2cd071f0354_0_60"/>
          <p:cNvPicPr preferRelativeResize="0"/>
          <p:nvPr/>
        </p:nvPicPr>
        <p:blipFill rotWithShape="1">
          <a:blip r:embed="rId3">
            <a:alphaModFix/>
          </a:blip>
          <a:srcRect b="0" l="1806" r="0" t="0"/>
          <a:stretch/>
        </p:blipFill>
        <p:spPr>
          <a:xfrm>
            <a:off x="47450" y="2004242"/>
            <a:ext cx="4090352" cy="246918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cd071f0354_0_60"/>
          <p:cNvSpPr txBox="1"/>
          <p:nvPr>
            <p:ph idx="1" type="body"/>
          </p:nvPr>
        </p:nvSpPr>
        <p:spPr>
          <a:xfrm>
            <a:off x="242500" y="1456075"/>
            <a:ext cx="11700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Reforestation					Enhanced Weathering		 			  Biochar</a:t>
            </a:r>
            <a:endParaRPr sz="2000"/>
          </a:p>
        </p:txBody>
      </p:sp>
      <p:sp>
        <p:nvSpPr>
          <p:cNvPr id="251" name="Google Shape;251;g2cd071f0354_0_60"/>
          <p:cNvSpPr txBox="1"/>
          <p:nvPr>
            <p:ph idx="1" type="body"/>
          </p:nvPr>
        </p:nvSpPr>
        <p:spPr>
          <a:xfrm>
            <a:off x="329100" y="4683300"/>
            <a:ext cx="37692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/>
              <a:t>Temperature</a:t>
            </a:r>
            <a:r>
              <a:rPr lang="en-US" sz="1850"/>
              <a:t> and </a:t>
            </a:r>
            <a:r>
              <a:rPr b="1" lang="en-US" sz="1850"/>
              <a:t>Forest Land</a:t>
            </a:r>
            <a:r>
              <a:rPr lang="en-US" sz="1850"/>
              <a:t> are most important</a:t>
            </a:r>
            <a:endParaRPr b="1" sz="1850"/>
          </a:p>
        </p:txBody>
      </p:sp>
      <p:pic>
        <p:nvPicPr>
          <p:cNvPr id="252" name="Google Shape;252;g2cd071f035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cd071f0354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288" y="1989980"/>
            <a:ext cx="4090350" cy="253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cd071f0354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5437" y="2002138"/>
            <a:ext cx="4009099" cy="251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cd071f0354_0_60"/>
          <p:cNvSpPr txBox="1"/>
          <p:nvPr>
            <p:ph idx="1" type="body"/>
          </p:nvPr>
        </p:nvSpPr>
        <p:spPr>
          <a:xfrm>
            <a:off x="4258875" y="4683300"/>
            <a:ext cx="3769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/>
              <a:t>Power</a:t>
            </a:r>
            <a:r>
              <a:rPr lang="en-US" sz="1850"/>
              <a:t> and </a:t>
            </a:r>
            <a:r>
              <a:rPr b="1" lang="en-US" sz="1850"/>
              <a:t>Temperature</a:t>
            </a:r>
            <a:r>
              <a:rPr lang="en-US" sz="1850"/>
              <a:t> are most important</a:t>
            </a:r>
            <a:endParaRPr b="1" sz="1850"/>
          </a:p>
        </p:txBody>
      </p:sp>
      <p:sp>
        <p:nvSpPr>
          <p:cNvPr id="256" name="Google Shape;256;g2cd071f0354_0_60"/>
          <p:cNvSpPr txBox="1"/>
          <p:nvPr>
            <p:ph idx="1" type="body"/>
          </p:nvPr>
        </p:nvSpPr>
        <p:spPr>
          <a:xfrm>
            <a:off x="8255375" y="4683300"/>
            <a:ext cx="37692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/>
              <a:t>Biomass</a:t>
            </a:r>
            <a:r>
              <a:rPr lang="en-US" sz="1850"/>
              <a:t> and </a:t>
            </a:r>
            <a:r>
              <a:rPr b="1" lang="en-US" sz="1850"/>
              <a:t>Temperature </a:t>
            </a:r>
            <a:r>
              <a:rPr lang="en-US" sz="1850"/>
              <a:t>are most important</a:t>
            </a:r>
            <a:endParaRPr b="1" sz="1850"/>
          </a:p>
        </p:txBody>
      </p:sp>
      <p:sp>
        <p:nvSpPr>
          <p:cNvPr id="257" name="Google Shape;257;g2cd071f0354_0_60"/>
          <p:cNvSpPr txBox="1"/>
          <p:nvPr>
            <p:ph idx="1" type="body"/>
          </p:nvPr>
        </p:nvSpPr>
        <p:spPr>
          <a:xfrm>
            <a:off x="329100" y="5741563"/>
            <a:ext cx="11533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lesser important variables were found to be </a:t>
            </a:r>
            <a:r>
              <a:rPr b="1" lang="en-US" sz="1800"/>
              <a:t>Precipitation</a:t>
            </a:r>
            <a:r>
              <a:rPr lang="en-US" sz="1800"/>
              <a:t>, </a:t>
            </a:r>
            <a:r>
              <a:rPr b="1" lang="en-US" sz="1800"/>
              <a:t>Water Availability, Agriculture Land, </a:t>
            </a:r>
            <a:r>
              <a:rPr lang="en-US" sz="1800"/>
              <a:t>and</a:t>
            </a:r>
            <a:r>
              <a:rPr b="1" lang="en-US" sz="1800"/>
              <a:t> Income</a:t>
            </a:r>
            <a:endParaRPr b="1" sz="1800"/>
          </a:p>
        </p:txBody>
      </p:sp>
      <p:sp>
        <p:nvSpPr>
          <p:cNvPr id="258" name="Google Shape;258;g2cd071f0354_0_60"/>
          <p:cNvSpPr txBox="1"/>
          <p:nvPr/>
        </p:nvSpPr>
        <p:spPr>
          <a:xfrm>
            <a:off x="6883000" y="6436700"/>
            <a:ext cx="5049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*importance scores from Random Forest models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9" name="Google Shape;259;g2cd071f0354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425" y="2023850"/>
            <a:ext cx="4216108" cy="24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e3597c965_0_336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Study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9f120adc2_0_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Suitability Levels for Validation Set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0" name="Google Shape;270;g2c9f120adc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175" y="1718575"/>
            <a:ext cx="6562550" cy="426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c9f120adc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3597c965_0_48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Best Areas for CDR Techniques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7" name="Google Shape;277;g2ce3597c965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ce3597c965_0_482"/>
          <p:cNvSpPr txBox="1"/>
          <p:nvPr>
            <p:ph idx="1" type="body"/>
          </p:nvPr>
        </p:nvSpPr>
        <p:spPr>
          <a:xfrm>
            <a:off x="702300" y="1643925"/>
            <a:ext cx="10465800" cy="441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EW: </a:t>
            </a:r>
            <a:r>
              <a:rPr b="1" lang="en-US"/>
              <a:t>eastern VA 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VA Coastal Plain - exposure to rapid weathering</a:t>
            </a:r>
            <a:endParaRPr sz="20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Biochar: </a:t>
            </a:r>
            <a:r>
              <a:rPr b="1" lang="en-US"/>
              <a:t>southern border</a:t>
            </a:r>
            <a:r>
              <a:rPr lang="en-US"/>
              <a:t> of VA shows patterns of being most suitable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Reforestation: </a:t>
            </a:r>
            <a:r>
              <a:rPr b="1" lang="en-US"/>
              <a:t>none</a:t>
            </a:r>
            <a:r>
              <a:rPr lang="en-US"/>
              <a:t> labeled as </a:t>
            </a:r>
            <a:r>
              <a:rPr i="1" lang="en-US"/>
              <a:t>highly suitable</a:t>
            </a:r>
            <a:r>
              <a:rPr lang="en-US"/>
              <a:t>, but </a:t>
            </a:r>
            <a:r>
              <a:rPr b="1" lang="en-US"/>
              <a:t>Hanover</a:t>
            </a:r>
            <a:r>
              <a:rPr lang="en-US"/>
              <a:t> is the only county categorized as </a:t>
            </a:r>
            <a:r>
              <a:rPr i="1" lang="en-US"/>
              <a:t>suitable</a:t>
            </a:r>
            <a:endParaRPr i="1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Rockingham (highest forest)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Hanover </a:t>
            </a:r>
            <a:r>
              <a:rPr lang="en-US" sz="2000"/>
              <a:t>neighbors</a:t>
            </a:r>
            <a:r>
              <a:rPr lang="en-US" sz="2000"/>
              <a:t> Richmond and has a prominent solar mission. In their bill they promise to replace trees affected by the construction of solar panels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e3597c965_0_399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d071f0354_0_53"/>
          <p:cNvSpPr txBox="1"/>
          <p:nvPr>
            <p:ph type="title"/>
          </p:nvPr>
        </p:nvSpPr>
        <p:spPr>
          <a:xfrm>
            <a:off x="415600" y="669575"/>
            <a:ext cx="1113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Conclusions &amp; Recommendations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9" name="Google Shape;289;g2cd071f0354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cd071f0354_0_53"/>
          <p:cNvSpPr txBox="1"/>
          <p:nvPr/>
        </p:nvSpPr>
        <p:spPr>
          <a:xfrm>
            <a:off x="789900" y="1433075"/>
            <a:ext cx="10612200" cy="47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tudy promotes </a:t>
            </a:r>
            <a:r>
              <a:rPr b="1"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more efficient implementation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these </a:t>
            </a:r>
            <a:r>
              <a:rPr b="1"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costly</a:t>
            </a: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technologies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Model accuracies ranged from </a:t>
            </a:r>
            <a:r>
              <a:rPr b="1"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r>
            <a:r>
              <a:rPr b="1"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-100%</a:t>
            </a:r>
            <a:endParaRPr b="1"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Char char="○"/>
            </a:pPr>
            <a:r>
              <a:rPr b="1" lang="en-US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KNN</a:t>
            </a:r>
            <a:r>
              <a:rPr lang="en-US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demonstrated the highest accuracy for all technologies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Assessed model performance on validation set (6 counties of interest)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Limitations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Char char="○"/>
            </a:pPr>
            <a:r>
              <a:rPr b="1" lang="en-US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Underfitting</a:t>
            </a:r>
            <a:r>
              <a:rPr lang="en-US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due to small dataset (90 counties)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Char char="■"/>
            </a:pPr>
            <a:r>
              <a:rPr lang="en-US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Exclusion of Virginia cities because of inconsistent data availability online</a:t>
            </a:r>
            <a:endParaRPr b="1"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d071f0354_0_21"/>
          <p:cNvSpPr txBox="1"/>
          <p:nvPr>
            <p:ph idx="4294967295" type="body"/>
          </p:nvPr>
        </p:nvSpPr>
        <p:spPr>
          <a:xfrm>
            <a:off x="8103550" y="4874300"/>
            <a:ext cx="28449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lfa Slab One"/>
                <a:ea typeface="Alfa Slab One"/>
                <a:cs typeface="Alfa Slab One"/>
                <a:sym typeface="Alfa Slab One"/>
              </a:rPr>
              <a:t>Andrés Clarens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(Sponsor)</a:t>
            </a:r>
            <a:endParaRPr b="1" sz="2000"/>
          </a:p>
        </p:txBody>
      </p:sp>
      <p:sp>
        <p:nvSpPr>
          <p:cNvPr id="296" name="Google Shape;296;g2cd071f0354_0_21"/>
          <p:cNvSpPr txBox="1"/>
          <p:nvPr>
            <p:ph idx="4294967295" type="body"/>
          </p:nvPr>
        </p:nvSpPr>
        <p:spPr>
          <a:xfrm>
            <a:off x="4375950" y="4874300"/>
            <a:ext cx="35388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lfa Slab One"/>
                <a:ea typeface="Alfa Slab One"/>
                <a:cs typeface="Alfa Slab One"/>
                <a:sym typeface="Alfa Slab One"/>
              </a:rPr>
              <a:t>Majid Shafiee-Jood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(Sponsor)</a:t>
            </a:r>
            <a:endParaRPr b="1" sz="2000"/>
          </a:p>
        </p:txBody>
      </p:sp>
      <p:pic>
        <p:nvPicPr>
          <p:cNvPr id="297" name="Google Shape;297;g2cd071f0354_0_21"/>
          <p:cNvPicPr preferRelativeResize="0"/>
          <p:nvPr/>
        </p:nvPicPr>
        <p:blipFill rotWithShape="1">
          <a:blip r:embed="rId3">
            <a:alphaModFix/>
          </a:blip>
          <a:srcRect b="36272" l="16237" r="24089" t="19834"/>
          <a:stretch/>
        </p:blipFill>
        <p:spPr>
          <a:xfrm>
            <a:off x="1398788" y="1871450"/>
            <a:ext cx="2633100" cy="258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8" name="Google Shape;298;g2cd071f0354_0_21"/>
          <p:cNvSpPr txBox="1"/>
          <p:nvPr>
            <p:ph idx="4294967295" type="body"/>
          </p:nvPr>
        </p:nvSpPr>
        <p:spPr>
          <a:xfrm>
            <a:off x="1243550" y="4835300"/>
            <a:ext cx="2943600" cy="121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lfa Slab One"/>
                <a:ea typeface="Alfa Slab One"/>
                <a:cs typeface="Alfa Slab One"/>
                <a:sym typeface="Alfa Slab One"/>
              </a:rPr>
              <a:t>Adam Tashman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(Faculty Mentor)</a:t>
            </a:r>
            <a:endParaRPr b="1" sz="2000"/>
          </a:p>
        </p:txBody>
      </p:sp>
      <p:sp>
        <p:nvSpPr>
          <p:cNvPr id="299" name="Google Shape;299;g2cd071f0354_0_21"/>
          <p:cNvSpPr txBox="1"/>
          <p:nvPr>
            <p:ph type="title"/>
          </p:nvPr>
        </p:nvSpPr>
        <p:spPr>
          <a:xfrm>
            <a:off x="415600" y="593375"/>
            <a:ext cx="1113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Acknowledgements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0" name="Google Shape;300;g2cd071f035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cd071f0354_0_21"/>
          <p:cNvPicPr preferRelativeResize="0"/>
          <p:nvPr/>
        </p:nvPicPr>
        <p:blipFill rotWithShape="1">
          <a:blip r:embed="rId5">
            <a:alphaModFix/>
          </a:blip>
          <a:srcRect b="24795" l="11859" r="12935" t="0"/>
          <a:stretch/>
        </p:blipFill>
        <p:spPr>
          <a:xfrm>
            <a:off x="4828800" y="1799042"/>
            <a:ext cx="2633100" cy="263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2" name="Google Shape;302;g2cd071f035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450" y="1799025"/>
            <a:ext cx="2633100" cy="263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d071f0354_0_26"/>
          <p:cNvSpPr txBox="1"/>
          <p:nvPr>
            <p:ph idx="1" type="body"/>
          </p:nvPr>
        </p:nvSpPr>
        <p:spPr>
          <a:xfrm>
            <a:off x="429775" y="5067475"/>
            <a:ext cx="24447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fa Slab One"/>
                <a:ea typeface="Alfa Slab One"/>
                <a:cs typeface="Alfa Slab One"/>
                <a:sym typeface="Alfa Slab One"/>
              </a:rPr>
              <a:t>Rachel Holman</a:t>
            </a:r>
            <a:endParaRPr sz="2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8" name="Google Shape;308;g2cd071f0354_0_26"/>
          <p:cNvSpPr txBox="1"/>
          <p:nvPr>
            <p:ph idx="2" type="body"/>
          </p:nvPr>
        </p:nvSpPr>
        <p:spPr>
          <a:xfrm>
            <a:off x="3365650" y="5067475"/>
            <a:ext cx="24447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fa Slab One"/>
                <a:ea typeface="Alfa Slab One"/>
                <a:cs typeface="Alfa Slab One"/>
                <a:sym typeface="Alfa Slab One"/>
              </a:rPr>
              <a:t>Lily Jarrett</a:t>
            </a:r>
            <a:endParaRPr sz="2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09" name="Google Shape;309;g2cd071f0354_0_26"/>
          <p:cNvSpPr txBox="1"/>
          <p:nvPr>
            <p:ph idx="2" type="body"/>
          </p:nvPr>
        </p:nvSpPr>
        <p:spPr>
          <a:xfrm>
            <a:off x="9237400" y="5067475"/>
            <a:ext cx="24447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fa Slab One"/>
                <a:ea typeface="Alfa Slab One"/>
                <a:cs typeface="Alfa Slab One"/>
                <a:sym typeface="Alfa Slab One"/>
              </a:rPr>
              <a:t>Hana Nur</a:t>
            </a:r>
            <a:endParaRPr sz="2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10" name="Google Shape;310;g2cd071f0354_0_26"/>
          <p:cNvSpPr txBox="1"/>
          <p:nvPr>
            <p:ph idx="2" type="body"/>
          </p:nvPr>
        </p:nvSpPr>
        <p:spPr>
          <a:xfrm>
            <a:off x="6301525" y="5067475"/>
            <a:ext cx="2572500" cy="1138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lfa Slab One"/>
                <a:ea typeface="Alfa Slab One"/>
                <a:cs typeface="Alfa Slab One"/>
                <a:sym typeface="Alfa Slab One"/>
              </a:rPr>
              <a:t>Grace Davenport</a:t>
            </a:r>
            <a:endParaRPr sz="2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1" name="Google Shape;311;g2cd071f0354_0_26"/>
          <p:cNvPicPr preferRelativeResize="0"/>
          <p:nvPr/>
        </p:nvPicPr>
        <p:blipFill rotWithShape="1">
          <a:blip r:embed="rId3">
            <a:alphaModFix amt="97000"/>
          </a:blip>
          <a:srcRect b="43438" l="11908" r="36896" t="18906"/>
          <a:stretch/>
        </p:blipFill>
        <p:spPr>
          <a:xfrm>
            <a:off x="305275" y="2137796"/>
            <a:ext cx="2633100" cy="258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g2cd071f0354_0_26"/>
          <p:cNvSpPr txBox="1"/>
          <p:nvPr>
            <p:ph type="title"/>
          </p:nvPr>
        </p:nvSpPr>
        <p:spPr>
          <a:xfrm>
            <a:off x="415600" y="593375"/>
            <a:ext cx="11266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Capstone team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13" name="Google Shape;313;g2cd071f0354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cd071f0354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750" y="2142751"/>
            <a:ext cx="2572500" cy="257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g2cd071f0354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7625" y="2142750"/>
            <a:ext cx="2572500" cy="2572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g2cd071f0354_0_26"/>
          <p:cNvPicPr preferRelativeResize="0"/>
          <p:nvPr/>
        </p:nvPicPr>
        <p:blipFill rotWithShape="1">
          <a:blip r:embed="rId7">
            <a:alphaModFix/>
          </a:blip>
          <a:srcRect b="19705" l="10498" r="5784" t="19699"/>
          <a:stretch/>
        </p:blipFill>
        <p:spPr>
          <a:xfrm>
            <a:off x="9173500" y="2174400"/>
            <a:ext cx="2572500" cy="250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d071f0354_0_85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Any questions?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d071f0354_0_75"/>
          <p:cNvSpPr txBox="1"/>
          <p:nvPr>
            <p:ph idx="1" type="body"/>
          </p:nvPr>
        </p:nvSpPr>
        <p:spPr>
          <a:xfrm>
            <a:off x="527250" y="1433075"/>
            <a:ext cx="11137500" cy="47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	Asibor, J. O., Clough, P. T., Nabavi, S. A., &amp; Manovic, V. (2023). A machine learning approach for resource mapping analysis of greenhouse gas removal technologies. Energy and Climate Change, 4, 100112.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https://doi.org/10.1016/j.egycc.2023.100112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	Biomass Energy in Virginia. (n.d.).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http://www.virginiaplaces.org/energy/biomass.html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Favero, A., Sohngen, B., Huang, Y., &amp; Jin, Y. (2018). Global cost estimates of forest climate mitigation with albedo: A new integrative policy approach. Environmental Research Letters, 13(12), 125002.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https://doi.org/10.1088/1748-9326/aaeaa2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Fuss, S., et al. (2018). Negative emissions—Part 2: Costs, potentials and side effects. Environmental Research Letters, 13(6), 063002.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https://doi.org/10.1088/1748-9326/aabf9f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Lashof, D. A., &amp; Ahuja, D. R. (1990). Relative contributions of greenhouse gas emissions to global warming. Nature, 344(6266), 529–531.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https://doi.org/10.1038/344529a0</a:t>
            </a:r>
            <a:endParaRPr i="1" sz="1600">
              <a:solidFill>
                <a:srgbClr val="000000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i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Rocks of the Coastal Plain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Earth@Home. (2023, September 20). https://earthathome.org/hoe/se/rocks-cp/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 Schuiling, R. D., &amp; Krijgsman, P. (2006). Enhanced Weathering: An Effective and Cheap Tool to Sequester Co2. Climatic Change, 74(1–3), 349–354.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https://doi.org/10.1007/s10584-005-3485-y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  Smith P. (2016). Soil carbon sequestration and biochar as negative emission technologies. Glob Chang Biol. 22(3):1315-24. doi: 10.1111/gcb.13178.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 Smith, P., et al. (2016). Biophysical and economic limits to negative CO2 emissions. Nature Climate Change, 6(1), 42–50.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https://doi.org/10.1038/nclimate2870</a:t>
            </a:r>
            <a:endParaRPr i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</a:t>
            </a:r>
            <a:r>
              <a:rPr i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 policy: Hanover County, VA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Solar Policy | Hanover County, VA. (n.d.). https://www.hanovercounty.gov/1301/Solar-Policy 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[11]Strefler, J., Amann, T., Bauer, N., Kriegler, E., &amp; Hartmann, J. (2018). Potential and costs of carbon dioxide removal by enhanced weathering of rocks. Environmental Research Letters, 13(3), 034010.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https://doi.org/10.1088/1748-9326/aaa9c4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[12] Sweeney, C., et al. (2015). Seasonal climatology of CO 2 across North America from aircraft measurements in the NOAA/ESRL Global Greenhouse Gas Reference Network. Journal  of Geophysical Research: Atmospheres, 120(10), 5155–5190. </a:t>
            </a:r>
            <a:r>
              <a:rPr lang="en-US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https://doi.org/10.1002/2014JD022591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[13]Wang, J., &amp; Wang, S. (2019). Preparation, modification and environmental application of biochar: A review. Journal of Cleaner Production, 227, 1002–1022. https://doi.org/10.1016/j.jclepro.2019.04.282</a:t>
            </a:r>
            <a:endParaRPr sz="2800">
              <a:highlight>
                <a:srgbClr val="F4CCCC"/>
              </a:highlight>
            </a:endParaRPr>
          </a:p>
        </p:txBody>
      </p:sp>
      <p:sp>
        <p:nvSpPr>
          <p:cNvPr id="327" name="Google Shape;327;g2cd071f0354_0_75"/>
          <p:cNvSpPr txBox="1"/>
          <p:nvPr>
            <p:ph type="title"/>
          </p:nvPr>
        </p:nvSpPr>
        <p:spPr>
          <a:xfrm>
            <a:off x="415600" y="669575"/>
            <a:ext cx="1113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References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28" name="Google Shape;328;g2cd071f0354_0_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e3597c965_0_74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2ce3597c965_0_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0" y="6582752"/>
            <a:ext cx="2574633" cy="19358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2ce3597c965_0_466"/>
          <p:cNvSpPr txBox="1"/>
          <p:nvPr>
            <p:ph type="title"/>
          </p:nvPr>
        </p:nvSpPr>
        <p:spPr>
          <a:xfrm>
            <a:off x="311700" y="445033"/>
            <a:ext cx="73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600">
                <a:solidFill>
                  <a:srgbClr val="1C3AA9"/>
                </a:solidFill>
                <a:latin typeface="Bebas Neue"/>
                <a:ea typeface="Bebas Neue"/>
                <a:cs typeface="Bebas Neue"/>
                <a:sym typeface="Bebas Neue"/>
              </a:rPr>
              <a:t>Carbon Dioxide</a:t>
            </a:r>
            <a:endParaRPr sz="3600">
              <a:solidFill>
                <a:srgbClr val="1C3AA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6" name="Google Shape;96;g2ce3597c965_0_4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75" y="1546825"/>
            <a:ext cx="4281651" cy="428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g2ce3597c965_0_466"/>
          <p:cNvCxnSpPr/>
          <p:nvPr/>
        </p:nvCxnSpPr>
        <p:spPr>
          <a:xfrm flipH="1">
            <a:off x="5025575" y="1813700"/>
            <a:ext cx="15600" cy="374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g2ce3597c965_0_466"/>
          <p:cNvSpPr txBox="1"/>
          <p:nvPr/>
        </p:nvSpPr>
        <p:spPr>
          <a:xfrm>
            <a:off x="5694275" y="1977225"/>
            <a:ext cx="5645100" cy="3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Emitted by</a:t>
            </a: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industrial companies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humans, and animals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Most prominent 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greenhouse gas today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Absorbs</a:t>
            </a:r>
            <a:r>
              <a:rPr b="1"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infrared rays</a:t>
            </a: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and remits heat into atmosphere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ce3597c965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00" y="6582752"/>
            <a:ext cx="2574633" cy="19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ce3597c965_0_137"/>
          <p:cNvSpPr txBox="1"/>
          <p:nvPr>
            <p:ph type="title"/>
          </p:nvPr>
        </p:nvSpPr>
        <p:spPr>
          <a:xfrm>
            <a:off x="311700" y="445033"/>
            <a:ext cx="73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3600">
                <a:solidFill>
                  <a:srgbClr val="1C3AA9"/>
                </a:solidFill>
                <a:latin typeface="Bebas Neue"/>
                <a:ea typeface="Bebas Neue"/>
                <a:cs typeface="Bebas Neue"/>
                <a:sym typeface="Bebas Neue"/>
              </a:rPr>
              <a:t>Carbon Dioxide </a:t>
            </a:r>
            <a:r>
              <a:rPr lang="en-US" sz="3600">
                <a:solidFill>
                  <a:srgbClr val="1C3AA9"/>
                </a:solidFill>
                <a:latin typeface="Bebas Neue"/>
                <a:ea typeface="Bebas Neue"/>
                <a:cs typeface="Bebas Neue"/>
                <a:sym typeface="Bebas Neue"/>
              </a:rPr>
              <a:t>Removal (CDR) TechnIques </a:t>
            </a:r>
            <a:endParaRPr sz="3600">
              <a:solidFill>
                <a:srgbClr val="1C3AA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5" name="Google Shape;105;g2ce3597c965_0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0400" y="1572000"/>
            <a:ext cx="8242434" cy="37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ce3597c965_0_137"/>
          <p:cNvSpPr txBox="1"/>
          <p:nvPr/>
        </p:nvSpPr>
        <p:spPr>
          <a:xfrm>
            <a:off x="2381900" y="5367367"/>
            <a:ext cx="24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Enhanced Weathering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g2ce3597c965_0_137"/>
          <p:cNvSpPr txBox="1"/>
          <p:nvPr/>
        </p:nvSpPr>
        <p:spPr>
          <a:xfrm>
            <a:off x="5117617" y="5539467"/>
            <a:ext cx="24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Reforestation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g2ce3597c965_0_137"/>
          <p:cNvSpPr txBox="1"/>
          <p:nvPr/>
        </p:nvSpPr>
        <p:spPr>
          <a:xfrm>
            <a:off x="7853367" y="5539467"/>
            <a:ext cx="24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Biochar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ce3597c965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0" y="6582752"/>
            <a:ext cx="2574633" cy="193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ce3597c965_0_146"/>
          <p:cNvSpPr txBox="1"/>
          <p:nvPr>
            <p:ph type="title"/>
          </p:nvPr>
        </p:nvSpPr>
        <p:spPr>
          <a:xfrm>
            <a:off x="1259600" y="2856200"/>
            <a:ext cx="967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4400">
                <a:solidFill>
                  <a:srgbClr val="1C3AA9"/>
                </a:solidFill>
                <a:latin typeface="Bebas Neue"/>
                <a:ea typeface="Bebas Neue"/>
                <a:cs typeface="Bebas Neue"/>
                <a:sym typeface="Bebas Neue"/>
              </a:rPr>
              <a:t>Where should we implement CDR Technologies?</a:t>
            </a:r>
            <a:endParaRPr sz="4400">
              <a:solidFill>
                <a:srgbClr val="1C3AA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f63b6de9f_1_18"/>
          <p:cNvSpPr txBox="1"/>
          <p:nvPr>
            <p:ph type="title"/>
          </p:nvPr>
        </p:nvSpPr>
        <p:spPr>
          <a:xfrm>
            <a:off x="871556" y="935733"/>
            <a:ext cx="10104300" cy="7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cf63b6de9f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" name="Google Shape;125;g2cf63b6de9f_1_22"/>
          <p:cNvGraphicFramePr/>
          <p:nvPr/>
        </p:nvGraphicFramePr>
        <p:xfrm>
          <a:off x="1146400" y="569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{3B8F5021-4849-462F-AF5A-58425F2C038B}</a:tableStyleId>
              </a:tblPr>
              <a:tblGrid>
                <a:gridCol w="1814275"/>
                <a:gridCol w="6439800"/>
                <a:gridCol w="1645125"/>
              </a:tblGrid>
              <a:tr h="46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Variable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Description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Source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FIPS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FIPS code of Virginia counties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 Gov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Income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Income per capita in given county (in dollars)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Federal Reserve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4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DCSI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Drought Severity and Coverage Index measures drought level, possible values from 0 to 500, ranging from no drought to exceptional drought.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Drought</a:t>
                      </a: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Monitor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4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PQ1-PQ4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Average precipitation for a given county (inches). Number represents the quarter, Q1 (Jan-Mar) through Q4 (Oct-Dec).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NOAA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4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TQ1-TQ4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Average temperature for a given county (Fahrenheit).  Number represents the quarter, Q1 (Jan-Mar) through Q4 (Oct-Dec).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NOAA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Forest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Forest cover in a given county.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MRLC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Agriculture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Percent of land used for agriculture.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MRLC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Watershed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Indicates if a county is supplied by the Chesapeake Watershed. (Yes: 1; No: 0)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 Gov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Biomass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 biomass for a given county.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UVA EI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Power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 renewable energy production in a given county.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UVA EI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Water Availability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Surface water level estimates for a given county.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UVA EI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9364d94cd_0_0"/>
          <p:cNvSpPr/>
          <p:nvPr/>
        </p:nvSpPr>
        <p:spPr>
          <a:xfrm>
            <a:off x="220300" y="2182500"/>
            <a:ext cx="11772000" cy="2697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g2c9364d94cd_0_0"/>
          <p:cNvPicPr preferRelativeResize="0"/>
          <p:nvPr/>
        </p:nvPicPr>
        <p:blipFill rotWithShape="1">
          <a:blip r:embed="rId4">
            <a:alphaModFix/>
          </a:blip>
          <a:srcRect b="64552" l="0" r="0" t="0"/>
          <a:stretch/>
        </p:blipFill>
        <p:spPr>
          <a:xfrm>
            <a:off x="334725" y="2406735"/>
            <a:ext cx="11522575" cy="221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c9364d94cd_0_0"/>
          <p:cNvSpPr txBox="1"/>
          <p:nvPr/>
        </p:nvSpPr>
        <p:spPr>
          <a:xfrm>
            <a:off x="4171200" y="5134900"/>
            <a:ext cx="3849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Min Max Scaling (0-1)</a:t>
            </a:r>
            <a:endParaRPr sz="21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g2c9364d94cd_0_0"/>
          <p:cNvSpPr txBox="1"/>
          <p:nvPr/>
        </p:nvSpPr>
        <p:spPr>
          <a:xfrm>
            <a:off x="8702050" y="1489763"/>
            <a:ext cx="3849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Log Scaling</a:t>
            </a:r>
            <a:endParaRPr sz="2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g2c9364d94cd_0_0"/>
          <p:cNvSpPr txBox="1"/>
          <p:nvPr/>
        </p:nvSpPr>
        <p:spPr>
          <a:xfrm>
            <a:off x="9379850" y="2291375"/>
            <a:ext cx="2477400" cy="2426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g2c9364d94c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25" y="6552950"/>
            <a:ext cx="25336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c9364d94cd_0_0"/>
          <p:cNvSpPr txBox="1"/>
          <p:nvPr>
            <p:ph type="title"/>
          </p:nvPr>
        </p:nvSpPr>
        <p:spPr>
          <a:xfrm>
            <a:off x="415600" y="669575"/>
            <a:ext cx="11137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Data Preprocessing</a:t>
            </a:r>
            <a:endParaRPr>
              <a:solidFill>
                <a:schemeClr val="accent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2024-02-09T20:29:32Z</dcterms:created>
  <dc:creator>Grace Davenport</dc:creator>
</cp:coreProperties>
</file>